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78" r:id="rId4"/>
    <p:sldId id="399" r:id="rId6"/>
    <p:sldId id="400" r:id="rId7"/>
    <p:sldId id="401" r:id="rId8"/>
    <p:sldId id="402" r:id="rId9"/>
    <p:sldId id="403" r:id="rId10"/>
    <p:sldId id="40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" userDrawn="1">
          <p15:clr>
            <a:srgbClr val="A4A3A4"/>
          </p15:clr>
        </p15:guide>
        <p15:guide id="5" pos="1413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4042" userDrawn="1">
          <p15:clr>
            <a:srgbClr val="A4A3A4"/>
          </p15:clr>
        </p15:guide>
        <p15:guide id="8" pos="4021" userDrawn="1">
          <p15:clr>
            <a:srgbClr val="A4A3A4"/>
          </p15:clr>
        </p15:guide>
        <p15:guide id="9" orient="horz" pos="2078" userDrawn="1">
          <p15:clr>
            <a:srgbClr val="A4A3A4"/>
          </p15:clr>
        </p15:guide>
        <p15:guide id="10" orient="horz" pos="744" userDrawn="1">
          <p15:clr>
            <a:srgbClr val="A4A3A4"/>
          </p15:clr>
        </p15:guide>
        <p15:guide id="11" orient="horz" pos="2666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5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0E2"/>
    <a:srgbClr val="170800"/>
    <a:srgbClr val="404040"/>
    <a:srgbClr val="FD0400"/>
    <a:srgbClr val="FC4740"/>
    <a:srgbClr val="FF9893"/>
    <a:srgbClr val="CD0010"/>
    <a:srgbClr val="C20A0A"/>
    <a:srgbClr val="A10906"/>
    <a:srgbClr val="802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7849"/>
  </p:normalViewPr>
  <p:slideViewPr>
    <p:cSldViewPr snapToGrid="0" showGuides="1">
      <p:cViewPr>
        <p:scale>
          <a:sx n="112" d="100"/>
          <a:sy n="112" d="100"/>
        </p:scale>
        <p:origin x="720" y="864"/>
      </p:cViewPr>
      <p:guideLst>
        <p:guide orient="horz" pos="248"/>
        <p:guide pos="1413"/>
        <p:guide pos="7310"/>
        <p:guide orient="horz" pos="4042"/>
        <p:guide pos="4021"/>
        <p:guide orient="horz" pos="2078"/>
        <p:guide orient="horz" pos="744"/>
        <p:guide orient="horz" pos="2666"/>
        <p:guide pos="3840"/>
        <p:guide pos="35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9AC87-06AB-4AC6-AEF8-A24145B766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9F6BB-1623-451F-90EC-6BD7938501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ADAF79-DDFD-43A4-93F8-FCA8343815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ADAF79-DDFD-43A4-93F8-FCA8343815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ADAF79-DDFD-43A4-93F8-FCA8343815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9F6BB-1623-451F-90EC-6BD7938501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9F6BB-1623-451F-90EC-6BD7938501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F9242-8E94-47AC-9E7F-29F9ABBF7D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CC5E5-D988-4284-BD46-48632009FC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20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8.xml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13.png"/><Relationship Id="rId10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425660"/>
            <a:ext cx="12192000" cy="449926"/>
          </a:xfrm>
          <a:prstGeom prst="rect">
            <a:avLst/>
          </a:prstGeom>
          <a:solidFill>
            <a:srgbClr val="0D0D0D"/>
          </a:solidFill>
          <a:ln>
            <a:noFill/>
          </a:ln>
          <a:effectLst>
            <a:outerShdw blurRad="635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Google Shape;58;p13"/>
          <p:cNvSpPr txBox="1"/>
          <p:nvPr/>
        </p:nvSpPr>
        <p:spPr>
          <a:xfrm>
            <a:off x="2016245" y="3307539"/>
            <a:ext cx="8520600" cy="49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De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centralized</a:t>
            </a:r>
            <a:r>
              <a:rPr lang="zh-CN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Publishing</a:t>
            </a:r>
            <a:r>
              <a:rPr lang="zh-CN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and</a:t>
            </a:r>
            <a:r>
              <a:rPr lang="zh-CN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Discovery</a:t>
            </a:r>
            <a:r>
              <a:rPr lang="zh-CN" altLang="en-US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Platform</a:t>
            </a:r>
            <a:endParaRPr lang="en-GB" sz="24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1959" y="4336748"/>
            <a:ext cx="6228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>
                <a:solidFill>
                  <a:schemeClr val="bg2"/>
                </a:solidFill>
                <a:latin typeface="Avenir Medium" panose="02000503020000020003" pitchFamily="2" charset="0"/>
              </a:rPr>
              <a:t>Available</a:t>
            </a:r>
            <a:r>
              <a:rPr lang="zh-CN" altLang="en-US" sz="1400" i="1" dirty="0">
                <a:solidFill>
                  <a:schemeClr val="bg2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400" i="1" dirty="0">
                <a:solidFill>
                  <a:schemeClr val="bg2"/>
                </a:solidFill>
                <a:latin typeface="Avenir Medium" panose="02000503020000020003" pitchFamily="2" charset="0"/>
              </a:rPr>
              <a:t>now</a:t>
            </a:r>
            <a:r>
              <a:rPr lang="zh-CN" altLang="en-US" sz="1400" i="1" dirty="0">
                <a:solidFill>
                  <a:schemeClr val="bg2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400" i="1" dirty="0">
                <a:solidFill>
                  <a:schemeClr val="bg2"/>
                </a:solidFill>
                <a:latin typeface="Avenir Medium" panose="02000503020000020003" pitchFamily="2" charset="0"/>
              </a:rPr>
              <a:t>on</a:t>
            </a:r>
            <a:endParaRPr lang="en-US" sz="1400" i="1" dirty="0">
              <a:solidFill>
                <a:schemeClr val="bg2"/>
              </a:solidFill>
              <a:latin typeface="Avenir Medium" panose="02000503020000020003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6223" y="2288015"/>
            <a:ext cx="2919553" cy="9189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44480" y="240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553"/>
            <a:ext cx="12192000" cy="1552447"/>
          </a:xfrm>
          <a:prstGeom prst="rect">
            <a:avLst/>
          </a:prstGeom>
        </p:spPr>
      </p:pic>
      <p:pic>
        <p:nvPicPr>
          <p:cNvPr id="16" name="Picture 15" descr="A black and white sign with white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45" y="4601383"/>
            <a:ext cx="1384300" cy="535720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2456" y="4678743"/>
            <a:ext cx="1143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425660"/>
            <a:ext cx="12192000" cy="449926"/>
          </a:xfrm>
          <a:prstGeom prst="rect">
            <a:avLst/>
          </a:prstGeom>
          <a:solidFill>
            <a:srgbClr val="0D0D0D"/>
          </a:solidFill>
          <a:ln>
            <a:noFill/>
          </a:ln>
          <a:effectLst>
            <a:outerShdw blurRad="635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44480" y="240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05553"/>
            <a:ext cx="12192000" cy="1552447"/>
          </a:xfrm>
          <a:prstGeom prst="rect">
            <a:avLst/>
          </a:prstGeom>
        </p:spPr>
      </p:pic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772327"/>
            <a:ext cx="971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Challenges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of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the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World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Today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kumimoji="0" lang="zh-CN" alt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582494" y="1636358"/>
            <a:ext cx="105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Artists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desperately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need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opportunities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for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independent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publishing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endParaRPr lang="en-GB" altLang="zh-CN" sz="2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28" y="3155423"/>
            <a:ext cx="495664" cy="495664"/>
          </a:xfrm>
          <a:prstGeom prst="rect">
            <a:avLst/>
          </a:prstGeom>
        </p:spPr>
      </p:pic>
      <p:sp>
        <p:nvSpPr>
          <p:cNvPr id="7" name="Google Shape;107;p15"/>
          <p:cNvSpPr txBox="1"/>
          <p:nvPr/>
        </p:nvSpPr>
        <p:spPr>
          <a:xfrm>
            <a:off x="1198880" y="2939906"/>
            <a:ext cx="2963430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Publishing</a:t>
            </a:r>
            <a:r>
              <a:rPr lang="zh-CN" altLang="en-US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Monopoly</a:t>
            </a:r>
            <a:endParaRPr lang="en-US" altLang="zh-CN" sz="1600" b="1" kern="0" dirty="0">
              <a:solidFill>
                <a:srgbClr val="C00000"/>
              </a:solidFill>
              <a:latin typeface="Avenir Black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  <a:p>
            <a:pPr defTabSz="1219200">
              <a:spcBef>
                <a:spcPts val="600"/>
              </a:spcBef>
              <a:buClr>
                <a:srgbClr val="000000"/>
              </a:buClr>
            </a:pP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3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major</a:t>
            </a:r>
            <a:r>
              <a:rPr lang="en-GB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labels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(Sony,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Warner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Bros,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Universal)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GB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own 75%+ music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publishing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market</a:t>
            </a:r>
            <a:endParaRPr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  <p:sp>
        <p:nvSpPr>
          <p:cNvPr id="11" name="Google Shape;108;p15"/>
          <p:cNvSpPr txBox="1"/>
          <p:nvPr/>
        </p:nvSpPr>
        <p:spPr>
          <a:xfrm>
            <a:off x="8626590" y="2914007"/>
            <a:ext cx="2963430" cy="135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GB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Low </a:t>
            </a:r>
            <a:r>
              <a:rPr lang="en-US" altLang="zh-CN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Income</a:t>
            </a:r>
            <a:r>
              <a:rPr lang="en-GB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for</a:t>
            </a:r>
            <a:r>
              <a:rPr lang="zh-CN" altLang="en-US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Proxima Nova"/>
                <a:sym typeface="Proxima Nova"/>
              </a:rPr>
              <a:t>Artists</a:t>
            </a:r>
            <a:endParaRPr sz="1600" b="1" kern="0" dirty="0">
              <a:solidFill>
                <a:srgbClr val="C00000"/>
              </a:solidFill>
              <a:latin typeface="Proxima Nova"/>
              <a:sym typeface="Proxima Nova"/>
            </a:endParaRPr>
          </a:p>
          <a:p>
            <a:pPr defTabSz="1219200">
              <a:spcBef>
                <a:spcPts val="535"/>
              </a:spcBef>
              <a:spcAft>
                <a:spcPts val="535"/>
              </a:spcAft>
              <a:buClr>
                <a:srgbClr val="000000"/>
              </a:buClr>
            </a:pP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On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Spotify,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artists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only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earn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on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average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$400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1M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streams.</a:t>
            </a:r>
            <a:endParaRPr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473" y="355197"/>
            <a:ext cx="1661707" cy="523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285" y="3155423"/>
            <a:ext cx="495664" cy="495664"/>
          </a:xfrm>
          <a:prstGeom prst="rect">
            <a:avLst/>
          </a:prstGeom>
        </p:spPr>
      </p:pic>
      <p:sp>
        <p:nvSpPr>
          <p:cNvPr id="17" name="Google Shape;107;p15"/>
          <p:cNvSpPr txBox="1"/>
          <p:nvPr/>
        </p:nvSpPr>
        <p:spPr>
          <a:xfrm>
            <a:off x="4917839" y="2939906"/>
            <a:ext cx="2963430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Lack</a:t>
            </a:r>
            <a:r>
              <a:rPr lang="zh-CN" altLang="en-US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of</a:t>
            </a:r>
            <a:r>
              <a:rPr lang="zh-CN" altLang="en-US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Data</a:t>
            </a:r>
            <a:r>
              <a:rPr lang="zh-CN" altLang="en-US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rgbClr val="C00000"/>
                </a:solidFill>
                <a:latin typeface="Avenir Black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Transparency</a:t>
            </a:r>
            <a:endParaRPr lang="en-US" altLang="zh-CN" sz="1600" b="1" kern="0" dirty="0">
              <a:solidFill>
                <a:srgbClr val="C00000"/>
              </a:solidFill>
              <a:latin typeface="Avenir Black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  <a:p>
            <a:pPr defTabSz="1219200">
              <a:spcBef>
                <a:spcPts val="600"/>
              </a:spcBef>
              <a:buClr>
                <a:srgbClr val="000000"/>
              </a:buClr>
            </a:pPr>
            <a:r>
              <a:rPr 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Due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to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monopoly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and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nature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of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Web2,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music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publishing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data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is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hard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to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get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and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lacks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validation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 </a:t>
            </a:r>
            <a:endParaRPr lang="en-US"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926" y="3155423"/>
            <a:ext cx="495664" cy="495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444480" y="2407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598721"/>
            <a:ext cx="9713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200" b="1" dirty="0" err="1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Sonorus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lang="en-US" altLang="zh-CN" sz="2200" b="1" dirty="0">
              <a:solidFill>
                <a:schemeClr val="bg1"/>
              </a:solidFill>
              <a:latin typeface="Avenir Black" panose="02000503020000020003" pitchFamily="2" charset="0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Permissionless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Publishing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and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Monetization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kumimoji="0" lang="zh-CN" alt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582494" y="1636358"/>
            <a:ext cx="105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With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blockchain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technology,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Sonorus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directly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connects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artists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and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their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fans</a:t>
            </a:r>
            <a:endParaRPr lang="en-GB" altLang="zh-CN" sz="2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-45958"/>
            <a:ext cx="5836920" cy="4264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52" y="6482861"/>
            <a:ext cx="1268095" cy="3991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99614" y="2382256"/>
            <a:ext cx="617856" cy="617856"/>
          </a:xfrm>
          <a:prstGeom prst="ellipse">
            <a:avLst/>
          </a:prstGeom>
        </p:spPr>
      </p:pic>
      <p:pic>
        <p:nvPicPr>
          <p:cNvPr id="1028" name="Picture 4" descr="How to Get More Music Fans in 8 Steps | Black Ghost Audi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t="-1961" r="31270" b="7714"/>
          <a:stretch>
            <a:fillRect/>
          </a:stretch>
        </p:blipFill>
        <p:spPr bwMode="auto">
          <a:xfrm>
            <a:off x="6715494" y="2318718"/>
            <a:ext cx="692416" cy="6813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658112" y="2518028"/>
            <a:ext cx="81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Artists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0642" y="2518028"/>
            <a:ext cx="692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Fans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311" y="3434634"/>
            <a:ext cx="789714" cy="78971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529597" y="4300615"/>
            <a:ext cx="139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Record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NFTs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cxnSp>
        <p:nvCxnSpPr>
          <p:cNvPr id="40" name="Straight Arrow Connector 39"/>
          <p:cNvCxnSpPr>
            <a:stCxn id="34" idx="2"/>
            <a:endCxn id="37" idx="1"/>
          </p:cNvCxnSpPr>
          <p:nvPr/>
        </p:nvCxnSpPr>
        <p:spPr>
          <a:xfrm>
            <a:off x="3064168" y="2856582"/>
            <a:ext cx="1766143" cy="97290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741" y="5146194"/>
            <a:ext cx="628854" cy="628854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38" idx="2"/>
            <a:endCxn id="41" idx="0"/>
          </p:cNvCxnSpPr>
          <p:nvPr/>
        </p:nvCxnSpPr>
        <p:spPr>
          <a:xfrm flipH="1">
            <a:off x="5225168" y="4639169"/>
            <a:ext cx="1" cy="5070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79002" y="5772495"/>
            <a:ext cx="295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Avenir Medium" panose="02000503020000020003" pitchFamily="2" charset="0"/>
              </a:rPr>
              <a:t>Sonorus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Music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Heat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Ranking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cxnSp>
        <p:nvCxnSpPr>
          <p:cNvPr id="49" name="Straight Arrow Connector 48"/>
          <p:cNvCxnSpPr>
            <a:endCxn id="37" idx="3"/>
          </p:cNvCxnSpPr>
          <p:nvPr/>
        </p:nvCxnSpPr>
        <p:spPr>
          <a:xfrm flipH="1">
            <a:off x="5620025" y="2856582"/>
            <a:ext cx="2232302" cy="97290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62053" y="3016994"/>
            <a:ext cx="86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Publish</a:t>
            </a:r>
            <a:endParaRPr lang="en-US" sz="12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01183" y="3020256"/>
            <a:ext cx="86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Purchase</a:t>
            </a:r>
            <a:endParaRPr lang="en-US" sz="12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cxnSp>
        <p:nvCxnSpPr>
          <p:cNvPr id="54" name="Straight Arrow Connector 53"/>
          <p:cNvCxnSpPr>
            <a:endCxn id="31" idx="4"/>
          </p:cNvCxnSpPr>
          <p:nvPr/>
        </p:nvCxnSpPr>
        <p:spPr>
          <a:xfrm rot="10800000">
            <a:off x="2308543" y="3000113"/>
            <a:ext cx="2527883" cy="106305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27368" y="3775923"/>
            <a:ext cx="230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Distribute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Royalty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Payments</a:t>
            </a:r>
            <a:endParaRPr lang="en-US" altLang="zh-CN" sz="12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cxnSp>
        <p:nvCxnSpPr>
          <p:cNvPr id="60" name="Elbow Connector 59"/>
          <p:cNvCxnSpPr>
            <a:stCxn id="41" idx="3"/>
            <a:endCxn id="35" idx="2"/>
          </p:cNvCxnSpPr>
          <p:nvPr/>
        </p:nvCxnSpPr>
        <p:spPr>
          <a:xfrm flipV="1">
            <a:off x="5539595" y="2856582"/>
            <a:ext cx="2287255" cy="260403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20025" y="4900328"/>
            <a:ext cx="23046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Reward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holders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of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trending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music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NFTs</a:t>
            </a:r>
            <a:r>
              <a:rPr lang="zh-CN" altLang="en-US" sz="12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Medium" panose="02000503020000020003" pitchFamily="2" charset="0"/>
              </a:rPr>
              <a:t>in a daily basis</a:t>
            </a:r>
            <a:endParaRPr lang="en-US" altLang="zh-CN" sz="12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8" y="2236114"/>
            <a:ext cx="7057502" cy="4022776"/>
          </a:xfrm>
          <a:prstGeom prst="rect">
            <a:avLst/>
          </a:prstGeom>
        </p:spPr>
      </p:pic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772327"/>
            <a:ext cx="9713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On-Chain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NFT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Publishing</a:t>
            </a:r>
            <a:r>
              <a:rPr lang="zh-CN" altLang="en-US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System</a:t>
            </a:r>
            <a:endParaRPr kumimoji="0" lang="zh-CN" alt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582494" y="1636358"/>
            <a:ext cx="105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Publish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your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in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NFTs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and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access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large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collector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community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instantly</a:t>
            </a:r>
            <a:endParaRPr lang="en-GB" altLang="zh-CN" sz="2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73" y="355197"/>
            <a:ext cx="1661707" cy="523029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70" y="2842353"/>
            <a:ext cx="679450" cy="679450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1701800" y="3044423"/>
            <a:ext cx="304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Upload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your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original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music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" y="4015647"/>
            <a:ext cx="576580" cy="576580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1701800" y="4026936"/>
            <a:ext cx="3041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Let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other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users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sponsor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your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music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music-publishing tickets</a:t>
            </a:r>
            <a:endParaRPr lang="en-US" altLang="zh-CN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69" y="5086071"/>
            <a:ext cx="576581" cy="576581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701800" y="5255670"/>
            <a:ext cx="304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Your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music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NFT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is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ready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to</a:t>
            </a:r>
            <a:r>
              <a:rPr lang="zh-CN" alt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venir Medium" panose="02000503020000020003" pitchFamily="2" charset="0"/>
              </a:rPr>
              <a:t>sell</a:t>
            </a:r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006590" y="212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038" y="2348984"/>
            <a:ext cx="5353452" cy="3568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772327"/>
            <a:ext cx="971319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Reward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Mechanism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to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Encourage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Discovery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by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Avenir Black" panose="02000503020000020003" pitchFamily="2" charset="0"/>
                <a:ea typeface="微软雅黑" panose="020B0503020204020204" pitchFamily="34" charset="-122"/>
              </a:rPr>
              <a:t>Listeners</a:t>
            </a:r>
            <a:endParaRPr kumimoji="0" lang="zh-CN" alt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582494" y="1636358"/>
            <a:ext cx="1050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Let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the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fans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decide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what’s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trending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and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build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consensus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endParaRPr lang="en-GB" altLang="zh-CN" sz="2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473" y="355197"/>
            <a:ext cx="1661707" cy="523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21" y="1880887"/>
            <a:ext cx="3054250" cy="6613471"/>
          </a:xfrm>
          <a:prstGeom prst="rect">
            <a:avLst/>
          </a:prstGeom>
        </p:spPr>
      </p:pic>
      <p:pic>
        <p:nvPicPr>
          <p:cNvPr id="8" name="Picture 7" descr="A close-up of a cell phon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87" y="1636358"/>
            <a:ext cx="348711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32" y="2469612"/>
            <a:ext cx="2560320" cy="1560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6432" y="2531168"/>
            <a:ext cx="307223" cy="307223"/>
          </a:xfrm>
          <a:prstGeom prst="rect">
            <a:avLst/>
          </a:prstGeom>
        </p:spPr>
      </p:pic>
      <p:sp>
        <p:nvSpPr>
          <p:cNvPr id="12" name="Google Shape;107;p15"/>
          <p:cNvSpPr txBox="1"/>
          <p:nvPr/>
        </p:nvSpPr>
        <p:spPr>
          <a:xfrm>
            <a:off x="1106183" y="2379836"/>
            <a:ext cx="4023013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b="1" kern="0" dirty="0" err="1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Sonorus</a:t>
            </a:r>
            <a:r>
              <a:rPr lang="zh-CN" altLang="en-US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Music</a:t>
            </a:r>
            <a:r>
              <a:rPr lang="zh-CN" altLang="en-US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Heat</a:t>
            </a:r>
            <a:r>
              <a:rPr lang="zh-CN" altLang="en-US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Rank</a:t>
            </a:r>
            <a:endParaRPr lang="en-US" altLang="zh-CN" sz="1600" b="1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  <a:p>
            <a:pPr defTabSz="1219200">
              <a:spcBef>
                <a:spcPts val="600"/>
              </a:spcBef>
              <a:buClr>
                <a:srgbClr val="000000"/>
              </a:buClr>
            </a:pPr>
            <a:r>
              <a:rPr lang="en-US" altLang="zh-CN" sz="1600" kern="0" dirty="0" err="1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Sonorus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automatically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ranks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all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music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NFTs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based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on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number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of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active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copies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by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holders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and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recent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new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mints</a:t>
            </a:r>
            <a:endParaRPr lang="en-US"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31" y="3953369"/>
            <a:ext cx="307223" cy="307223"/>
          </a:xfrm>
          <a:prstGeom prst="rect">
            <a:avLst/>
          </a:prstGeom>
        </p:spPr>
      </p:pic>
      <p:sp>
        <p:nvSpPr>
          <p:cNvPr id="18" name="Google Shape;107;p15"/>
          <p:cNvSpPr txBox="1"/>
          <p:nvPr/>
        </p:nvSpPr>
        <p:spPr>
          <a:xfrm>
            <a:off x="1106183" y="3839178"/>
            <a:ext cx="4414507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Daily Rewards</a:t>
            </a:r>
            <a:endParaRPr lang="en-US" altLang="zh-CN" sz="1600" b="1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  <a:p>
            <a:pPr defTabSz="1219200">
              <a:spcBef>
                <a:spcPts val="600"/>
              </a:spcBef>
              <a:buClr>
                <a:srgbClr val="000000"/>
              </a:buClr>
            </a:pP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higher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song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ranks,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more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rewards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its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NFT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holders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can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collect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everyday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endParaRPr lang="en-US"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90" y="5047155"/>
            <a:ext cx="314964" cy="314964"/>
          </a:xfrm>
          <a:prstGeom prst="rect">
            <a:avLst/>
          </a:prstGeom>
        </p:spPr>
      </p:pic>
      <p:sp>
        <p:nvSpPr>
          <p:cNvPr id="20" name="Google Shape;107;p15"/>
          <p:cNvSpPr txBox="1"/>
          <p:nvPr/>
        </p:nvSpPr>
        <p:spPr>
          <a:xfrm>
            <a:off x="1103654" y="4954156"/>
            <a:ext cx="5125696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Discover</a:t>
            </a:r>
            <a:r>
              <a:rPr lang="zh-CN" altLang="en-US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Better</a:t>
            </a:r>
            <a:r>
              <a:rPr lang="zh-CN" altLang="en-US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Music</a:t>
            </a:r>
            <a:endParaRPr lang="en-US" altLang="zh-CN" sz="1600" b="1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  <a:p>
            <a:pPr defTabSz="1219200">
              <a:spcBef>
                <a:spcPts val="600"/>
              </a:spcBef>
              <a:buClr>
                <a:srgbClr val="000000"/>
              </a:buClr>
            </a:pP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Because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of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the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Sonorus rewards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mechanism,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listeners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are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encouraged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to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find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and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collect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better</a:t>
            </a:r>
            <a:r>
              <a:rPr lang="zh-CN" altLang="en-US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 </a:t>
            </a:r>
            <a:r>
              <a:rPr lang="en-US" altLang="zh-CN" sz="1600" kern="0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Proxima Nova"/>
                <a:sym typeface="Proxima Nova"/>
              </a:rPr>
              <a:t>music</a:t>
            </a:r>
            <a:endParaRPr lang="en-US" sz="1600" kern="0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601271"/>
            <a:ext cx="5513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Core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Advantages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kumimoji="0" lang="en-US" altLang="zh-CN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over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Traditional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Music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Publishing</a:t>
            </a:r>
            <a:r>
              <a:rPr kumimoji="0" lang="zh-CN" alt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</a:t>
            </a:r>
            <a:endParaRPr kumimoji="0" lang="zh-CN" alt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5473" y="355197"/>
            <a:ext cx="1661707" cy="523029"/>
          </a:xfrm>
          <a:prstGeom prst="rect">
            <a:avLst/>
          </a:prstGeom>
        </p:spPr>
      </p:pic>
      <p:sp>
        <p:nvSpPr>
          <p:cNvPr id="5" name="弦形 56"/>
          <p:cNvSpPr/>
          <p:nvPr/>
        </p:nvSpPr>
        <p:spPr>
          <a:xfrm>
            <a:off x="4579992" y="1458042"/>
            <a:ext cx="3122017" cy="3122017"/>
          </a:xfrm>
          <a:prstGeom prst="chord">
            <a:avLst>
              <a:gd name="adj1" fmla="val 17138271"/>
              <a:gd name="adj2" fmla="val 6329530"/>
            </a:avLst>
          </a:prstGeom>
          <a:solidFill>
            <a:srgbClr val="C00000"/>
          </a:solidFill>
          <a:ln>
            <a:noFill/>
          </a:ln>
          <a:effectLst>
            <a:outerShdw blurRad="482600" dist="254000" dir="2700000" sx="97000" sy="97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7" descr="图片包含 图标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54" y="1566125"/>
            <a:ext cx="2863580" cy="2863580"/>
          </a:xfrm>
          <a:prstGeom prst="ellipse">
            <a:avLst/>
          </a:prstGeom>
          <a:effectLst>
            <a:outerShdw blurRad="279400" dist="203200" dir="8100000" sx="99000" sy="99000" algn="tr" rotWithShape="0">
              <a:prstClr val="black">
                <a:alpha val="58000"/>
              </a:prstClr>
            </a:outerShdw>
          </a:effectLst>
        </p:spPr>
      </p:pic>
      <p:pic>
        <p:nvPicPr>
          <p:cNvPr id="7" name="图片 59" descr="形状, 箭头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91">
            <a:off x="5668799" y="-2296713"/>
            <a:ext cx="1904982" cy="5473886"/>
          </a:xfrm>
          <a:prstGeom prst="rect">
            <a:avLst/>
          </a:prstGeom>
        </p:spPr>
      </p:pic>
      <p:sp>
        <p:nvSpPr>
          <p:cNvPr id="8" name="文本框 52"/>
          <p:cNvSpPr txBox="1"/>
          <p:nvPr/>
        </p:nvSpPr>
        <p:spPr>
          <a:xfrm>
            <a:off x="1140715" y="1680320"/>
            <a:ext cx="2787879" cy="165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Aft>
                <a:spcPts val="1200"/>
              </a:spcAft>
            </a:pP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More</a:t>
            </a:r>
            <a:r>
              <a:rPr lang="zh-CN" altLang="en-US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Income</a:t>
            </a:r>
            <a:endParaRPr lang="en-GB" altLang="zh-CN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  <a:p>
            <a:pPr lvl="0">
              <a:lnSpc>
                <a:spcPct val="125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Without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traditional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music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labels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as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middleman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in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publishing,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artists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can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earn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much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more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from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their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music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works</a:t>
            </a:r>
            <a:endParaRPr lang="en-GB" altLang="zh-CN" sz="1400" dirty="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文本框 53"/>
          <p:cNvSpPr txBox="1"/>
          <p:nvPr/>
        </p:nvSpPr>
        <p:spPr>
          <a:xfrm>
            <a:off x="1137880" y="4020290"/>
            <a:ext cx="2935160" cy="165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Aft>
                <a:spcPts val="1200"/>
              </a:spcAft>
            </a:pP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Full</a:t>
            </a:r>
            <a:r>
              <a:rPr lang="zh-CN" altLang="en-US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Transparency</a:t>
            </a:r>
            <a:endParaRPr lang="en-US" altLang="zh-CN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  <a:p>
            <a:pPr lvl="0">
              <a:lnSpc>
                <a:spcPct val="125000"/>
              </a:lnSpc>
              <a:spcAft>
                <a:spcPts val="600"/>
              </a:spcAft>
            </a:pPr>
            <a:r>
              <a:rPr lang="en-US" altLang="zh-CN" sz="1400" dirty="0" err="1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Sonorus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fully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runs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on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the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blockchain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using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smart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contracts,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which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gives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everyone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full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visibility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to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music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publishing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data</a:t>
            </a:r>
            <a:endParaRPr lang="en-GB" altLang="zh-CN" sz="1400" dirty="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10" name="文本框 54"/>
          <p:cNvSpPr txBox="1"/>
          <p:nvPr/>
        </p:nvSpPr>
        <p:spPr>
          <a:xfrm>
            <a:off x="8069092" y="1680320"/>
            <a:ext cx="3002134" cy="165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25000"/>
              </a:lnSpc>
              <a:spcAft>
                <a:spcPts val="1200"/>
              </a:spcAft>
            </a:pP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Instant</a:t>
            </a:r>
            <a:r>
              <a:rPr lang="en-GB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Payments</a:t>
            </a:r>
            <a:endParaRPr lang="en-GB" altLang="zh-CN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  <a:p>
            <a:pPr lvl="0">
              <a:lnSpc>
                <a:spcPct val="125000"/>
              </a:lnSpc>
              <a:spcAft>
                <a:spcPts val="600"/>
              </a:spcAft>
            </a:pPr>
            <a:r>
              <a:rPr lang="en-GB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Com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pared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to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the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3-6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months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settlement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period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in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the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traditional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way,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Sonorus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makes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sure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artists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get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their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shares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instantly</a:t>
            </a:r>
            <a:endParaRPr lang="en-GB" altLang="zh-CN" sz="1400" dirty="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11" name="文本框 55"/>
          <p:cNvSpPr txBox="1"/>
          <p:nvPr/>
        </p:nvSpPr>
        <p:spPr>
          <a:xfrm>
            <a:off x="7796571" y="4020290"/>
            <a:ext cx="327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spcAft>
                <a:spcPts val="1200"/>
              </a:spcAft>
            </a:pP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Better</a:t>
            </a:r>
            <a:r>
              <a:rPr lang="zh-CN" altLang="en-US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Fan</a:t>
            </a:r>
            <a:r>
              <a:rPr lang="zh-CN" altLang="en-US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Engagement</a:t>
            </a:r>
            <a:r>
              <a:rPr lang="en-GB" altLang="zh-CN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endParaRPr lang="en-GB" altLang="zh-CN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/>
        </p:nvCxnSpPr>
        <p:spPr>
          <a:xfrm>
            <a:off x="1234536" y="2124256"/>
            <a:ext cx="2369122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88"/>
          <p:cNvCxnSpPr/>
          <p:nvPr/>
        </p:nvCxnSpPr>
        <p:spPr>
          <a:xfrm>
            <a:off x="8161020" y="2124256"/>
            <a:ext cx="2795905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15"/>
          <p:cNvSpPr txBox="1"/>
          <p:nvPr/>
        </p:nvSpPr>
        <p:spPr>
          <a:xfrm>
            <a:off x="7994362" y="4546371"/>
            <a:ext cx="3281868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200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GB" altLang="zh-CN" sz="1400" dirty="0" err="1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Sonoru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helps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mobilizes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fans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to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support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their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favorite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music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and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artists,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and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let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both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parties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benefit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in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the</a:t>
            </a:r>
            <a:r>
              <a:rPr lang="zh-CN" altLang="en-US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process</a:t>
            </a:r>
            <a:endParaRPr lang="en-GB" altLang="zh-CN" sz="1400" dirty="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sym typeface="Proxima Nova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0" y="4020290"/>
            <a:ext cx="439225" cy="4392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7900" y="1731241"/>
            <a:ext cx="439226" cy="439226"/>
          </a:xfrm>
          <a:prstGeom prst="rect">
            <a:avLst/>
          </a:prstGeom>
        </p:spPr>
      </p:pic>
      <p:cxnSp>
        <p:nvCxnSpPr>
          <p:cNvPr id="43" name="直接连接符 2"/>
          <p:cNvCxnSpPr/>
          <p:nvPr/>
        </p:nvCxnSpPr>
        <p:spPr>
          <a:xfrm>
            <a:off x="1179975" y="4459515"/>
            <a:ext cx="2369122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6255" y="1685031"/>
            <a:ext cx="439225" cy="439225"/>
          </a:xfrm>
          <a:prstGeom prst="rect">
            <a:avLst/>
          </a:prstGeom>
        </p:spPr>
      </p:pic>
      <p:cxnSp>
        <p:nvCxnSpPr>
          <p:cNvPr id="46" name="直接连接符 88"/>
          <p:cNvCxnSpPr/>
          <p:nvPr/>
        </p:nvCxnSpPr>
        <p:spPr>
          <a:xfrm>
            <a:off x="8161020" y="4429705"/>
            <a:ext cx="2795905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071224" y="3990480"/>
            <a:ext cx="439225" cy="439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/>
          <p:cNvSpPr/>
          <p:nvPr/>
        </p:nvSpPr>
        <p:spPr>
          <a:xfrm>
            <a:off x="658151" y="1368162"/>
            <a:ext cx="1043649" cy="123773"/>
          </a:xfrm>
          <a:prstGeom prst="roundRect">
            <a:avLst>
              <a:gd name="adj" fmla="val 0"/>
            </a:avLst>
          </a:prstGeom>
          <a:solidFill>
            <a:srgbClr val="FD04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C474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43"/>
          <p:cNvSpPr txBox="1"/>
          <p:nvPr/>
        </p:nvSpPr>
        <p:spPr>
          <a:xfrm>
            <a:off x="582494" y="750496"/>
            <a:ext cx="551350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Sonorus S</a:t>
            </a:r>
            <a:r>
              <a:rPr kumimoji="0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ocietal </a:t>
            </a: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S</a:t>
            </a:r>
            <a:r>
              <a:rPr kumimoji="0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ignificance</a:t>
            </a: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lack" panose="02000503020000020003" pitchFamily="2" charset="0"/>
                <a:ea typeface="微软雅黑" panose="020B0503020204020204" pitchFamily="34" charset="-122"/>
              </a:rPr>
              <a:t> in Web3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lack" panose="02000503020000020003" pitchFamily="2" charset="0"/>
              <a:ea typeface="微软雅黑" panose="020B0503020204020204" pitchFamily="34" charset="-122"/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618" y="275187"/>
            <a:ext cx="1661707" cy="523029"/>
          </a:xfrm>
          <a:prstGeom prst="rect">
            <a:avLst/>
          </a:prstGeom>
        </p:spPr>
      </p:pic>
      <p:sp>
        <p:nvSpPr>
          <p:cNvPr id="9" name="文本框 53"/>
          <p:cNvSpPr txBox="1"/>
          <p:nvPr/>
        </p:nvSpPr>
        <p:spPr>
          <a:xfrm>
            <a:off x="995045" y="2840355"/>
            <a:ext cx="4783455" cy="6445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1200"/>
              </a:spcAft>
            </a:pPr>
            <a:r>
              <a:rPr lang="en-US" sz="19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“</a:t>
            </a:r>
            <a:r>
              <a:rPr sz="19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The essence of Web3 applications lies in</a:t>
            </a:r>
            <a:endParaRPr lang="en-GB" altLang="zh-CN" sz="1900" dirty="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11" name="文本框 55"/>
          <p:cNvSpPr txBox="1"/>
          <p:nvPr/>
        </p:nvSpPr>
        <p:spPr>
          <a:xfrm>
            <a:off x="7002186" y="2621385"/>
            <a:ext cx="3274653" cy="67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Connection between Artists and Fans</a:t>
            </a:r>
            <a:endParaRPr lang="en-US" sz="1400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  <a:p>
            <a:pPr lvl="0" algn="ctr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via Blockchain</a:t>
            </a:r>
            <a:r>
              <a:rPr lang="en-GB" altLang="zh-CN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endParaRPr lang="en-GB" altLang="zh-CN" sz="1400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文本框 115"/>
          <p:cNvSpPr txBox="1"/>
          <p:nvPr/>
        </p:nvSpPr>
        <p:spPr>
          <a:xfrm>
            <a:off x="1701800" y="3587750"/>
            <a:ext cx="3840480" cy="6445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1219200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sz="160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Easing the entry for developers by lowering barriers.</a:t>
            </a:r>
            <a:endParaRPr sz="160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sym typeface="Proxima Nova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582295" y="1687830"/>
            <a:ext cx="7214235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>
              <a:defRPr/>
            </a:pP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Quoting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Mr.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Du Yu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+mn-ea"/>
              </a:rPr>
              <a:t>from the opening ceremony</a:t>
            </a:r>
            <a:r>
              <a:rPr lang="en-US" altLang="zh-CN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+mn-ea"/>
              </a:rPr>
              <a:t>,</a:t>
            </a:r>
            <a:endParaRPr lang="zh-CN" altLang="en-US" sz="2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zh-CN" altLang="en-US" sz="1600" i="1" u="sng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 Oblique" panose="02000503020000020003" charset="0"/>
                <a:ea typeface="微软雅黑" panose="020B0503020204020204" pitchFamily="34" charset="-122"/>
                <a:cs typeface="Avenir Medium Oblique" panose="02000503020000020003" charset="0"/>
              </a:rPr>
              <a:t>the Head of Wanxiang Blockchain Lab</a:t>
            </a:r>
            <a:r>
              <a:rPr lang="zh-CN" altLang="en-US" sz="1600" i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Avenir Medium Oblique" panose="02000503020000020003" charset="0"/>
                <a:ea typeface="微软雅黑" panose="020B0503020204020204" pitchFamily="34" charset="-122"/>
                <a:cs typeface="Avenir Medium Oblique" panose="02000503020000020003" charset="0"/>
              </a:rPr>
              <a:t> </a:t>
            </a:r>
            <a:endParaRPr lang="en-GB" altLang="zh-CN" sz="1600" i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Avenir Medium Oblique" panose="02000503020000020003" charset="0"/>
              <a:ea typeface="微软雅黑" panose="020B0503020204020204" pitchFamily="34" charset="-122"/>
              <a:cs typeface="Avenir Medium Oblique" panose="02000503020000020003" charset="0"/>
            </a:endParaRPr>
          </a:p>
        </p:txBody>
      </p:sp>
      <p:pic>
        <p:nvPicPr>
          <p:cNvPr id="14" name="Picture 13" descr="sen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860" y="2961005"/>
            <a:ext cx="337185" cy="337185"/>
          </a:xfrm>
          <a:prstGeom prst="rect">
            <a:avLst/>
          </a:prstGeom>
        </p:spPr>
      </p:pic>
      <p:sp>
        <p:nvSpPr>
          <p:cNvPr id="15" name="文本框 115"/>
          <p:cNvSpPr txBox="1"/>
          <p:nvPr/>
        </p:nvSpPr>
        <p:spPr>
          <a:xfrm>
            <a:off x="1701800" y="4531360"/>
            <a:ext cx="3839845" cy="1000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defTabSz="1219200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sz="160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Facilitating user access to the Web3 realm by minimizing hurdles.</a:t>
            </a:r>
            <a:r>
              <a:rPr sz="1900">
                <a:solidFill>
                  <a:prstClr val="white"/>
                </a:solidFill>
                <a:latin typeface="Avenir Medium" panose="02000503020000020003" pitchFamily="2" charset="0"/>
                <a:ea typeface="微软雅黑" panose="020B0503020204020204" pitchFamily="34" charset="-122"/>
                <a:sym typeface="Proxima Nova"/>
              </a:rPr>
              <a:t>"</a:t>
            </a:r>
            <a:endParaRPr sz="1900">
              <a:solidFill>
                <a:prstClr val="white"/>
              </a:solidFill>
              <a:latin typeface="Avenir Medium" panose="02000503020000020003" pitchFamily="2" charset="0"/>
              <a:ea typeface="微软雅黑" panose="020B0503020204020204" pitchFamily="34" charset="-122"/>
              <a:sym typeface="Proxima Nova"/>
            </a:endParaRPr>
          </a:p>
        </p:txBody>
      </p:sp>
      <p:pic>
        <p:nvPicPr>
          <p:cNvPr id="16" name="Picture 15" descr="code-computer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95045" y="3646805"/>
            <a:ext cx="585470" cy="585470"/>
          </a:xfrm>
          <a:prstGeom prst="rect">
            <a:avLst/>
          </a:prstGeom>
        </p:spPr>
      </p:pic>
      <p:pic>
        <p:nvPicPr>
          <p:cNvPr id="17" name="Picture 16" descr="door-handl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045" y="4580890"/>
            <a:ext cx="586105" cy="586105"/>
          </a:xfrm>
          <a:prstGeom prst="rect">
            <a:avLst/>
          </a:prstGeom>
        </p:spPr>
      </p:pic>
      <p:pic>
        <p:nvPicPr>
          <p:cNvPr id="18" name="Picture 17" descr="A close-up of a cell phone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30" y="917575"/>
            <a:ext cx="3809365" cy="74910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266939" y="1908546"/>
            <a:ext cx="617856" cy="617856"/>
          </a:xfrm>
          <a:prstGeom prst="ellipse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8043838" y="2112997"/>
            <a:ext cx="75692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545" y="2367280"/>
            <a:ext cx="72326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ow to Get More Music Fans in 8 Steps | Black Ghost Audi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t="-1961" r="31270" b="7714"/>
          <a:stretch>
            <a:fillRect/>
          </a:stretch>
        </p:blipFill>
        <p:spPr bwMode="auto">
          <a:xfrm>
            <a:off x="8958949" y="1857073"/>
            <a:ext cx="692416" cy="6813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55"/>
          <p:cNvSpPr txBox="1"/>
          <p:nvPr/>
        </p:nvSpPr>
        <p:spPr>
          <a:xfrm>
            <a:off x="7002186" y="4278100"/>
            <a:ext cx="3274653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Transparent Ranking Mechanism</a:t>
            </a:r>
            <a:r>
              <a:rPr lang="en-GB" altLang="zh-CN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 </a:t>
            </a:r>
            <a:endParaRPr lang="en-GB" altLang="zh-CN" sz="1400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950" y="3559810"/>
            <a:ext cx="723265" cy="643890"/>
          </a:xfrm>
          <a:prstGeom prst="rect">
            <a:avLst/>
          </a:prstGeom>
        </p:spPr>
      </p:pic>
      <p:cxnSp>
        <p:nvCxnSpPr>
          <p:cNvPr id="25" name="直接连接符 88"/>
          <p:cNvCxnSpPr/>
          <p:nvPr/>
        </p:nvCxnSpPr>
        <p:spPr>
          <a:xfrm>
            <a:off x="7078980" y="6495360"/>
            <a:ext cx="3131820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oupon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4045" y="4914265"/>
            <a:ext cx="675640" cy="675640"/>
          </a:xfrm>
          <a:prstGeom prst="rect">
            <a:avLst/>
          </a:prstGeom>
        </p:spPr>
      </p:pic>
      <p:sp>
        <p:nvSpPr>
          <p:cNvPr id="29" name="文本框 55"/>
          <p:cNvSpPr txBox="1"/>
          <p:nvPr/>
        </p:nvSpPr>
        <p:spPr>
          <a:xfrm>
            <a:off x="6968490" y="5650230"/>
            <a:ext cx="3206750" cy="6451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 algn="ctr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Artists gain much more income</a:t>
            </a:r>
            <a:endParaRPr lang="en-US" sz="1400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  <a:p>
            <a:pPr lvl="0" algn="ctr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  <a:latin typeface="Avenir Medium" panose="02000503020000020003" pitchFamily="2" charset="0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Trending NFT Holders earn rewards </a:t>
            </a:r>
            <a:endParaRPr lang="en-US" sz="1400" b="1" dirty="0">
              <a:solidFill>
                <a:schemeClr val="bg1"/>
              </a:solidFill>
              <a:latin typeface="Avenir Medium" panose="02000503020000020003" pitchFamily="2" charset="0"/>
              <a:ea typeface="微软雅黑" panose="020B0503020204020204" pitchFamily="34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2" name="直接连接符 88"/>
          <p:cNvCxnSpPr/>
          <p:nvPr/>
        </p:nvCxnSpPr>
        <p:spPr>
          <a:xfrm>
            <a:off x="7043420" y="4853885"/>
            <a:ext cx="3131820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88"/>
          <p:cNvCxnSpPr/>
          <p:nvPr/>
        </p:nvCxnSpPr>
        <p:spPr>
          <a:xfrm>
            <a:off x="7002780" y="3428310"/>
            <a:ext cx="3131820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88"/>
          <p:cNvCxnSpPr/>
          <p:nvPr/>
        </p:nvCxnSpPr>
        <p:spPr>
          <a:xfrm>
            <a:off x="7078980" y="1606495"/>
            <a:ext cx="3131820" cy="0"/>
          </a:xfrm>
          <a:prstGeom prst="line">
            <a:avLst/>
          </a:prstGeom>
          <a:ln w="6350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Writer</Application>
  <PresentationFormat>Widescreen</PresentationFormat>
  <Paragraphs>96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3" baseType="lpstr">
      <vt:lpstr>Arial</vt:lpstr>
      <vt:lpstr>宋体</vt:lpstr>
      <vt:lpstr>Wingdings</vt:lpstr>
      <vt:lpstr>等线</vt:lpstr>
      <vt:lpstr>等线</vt:lpstr>
      <vt:lpstr>Avenir Black</vt:lpstr>
      <vt:lpstr>微软雅黑</vt:lpstr>
      <vt:lpstr>汉仪旗黑</vt:lpstr>
      <vt:lpstr>Avenir Medium</vt:lpstr>
      <vt:lpstr>Proxima Nova</vt:lpstr>
      <vt:lpstr>阿里巴巴普惠体 2.0 95 ExtraBold</vt:lpstr>
      <vt:lpstr>阿里巴巴普惠体 2.0 65 Medium</vt:lpstr>
      <vt:lpstr>汉仪中等线KW</vt:lpstr>
      <vt:lpstr>宋体</vt:lpstr>
      <vt:lpstr>Arial Unicode MS</vt:lpstr>
      <vt:lpstr>等线 Light</vt:lpstr>
      <vt:lpstr>Thonburi</vt:lpstr>
      <vt:lpstr>等线</vt:lpstr>
      <vt:lpstr>汉仪书宋二KW</vt:lpstr>
      <vt:lpstr>HarmonyOS Sans TC</vt:lpstr>
      <vt:lpstr>HarmonyOS Sans SC</vt:lpstr>
      <vt:lpstr>Avenir Medium Oblique</vt:lpstr>
      <vt:lpstr>Calibri</vt:lpstr>
      <vt:lpstr>Helvetica Neue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www.51pp tm oban.com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一六视觉 . 副本作品</dc:creator>
  <cp:keywords>51PPT模板网</cp:keywords>
  <dc:description>www.51ppt m oban.com</dc:description>
  <cp:lastModifiedBy>wenjiehu</cp:lastModifiedBy>
  <cp:revision>78</cp:revision>
  <dcterms:created xsi:type="dcterms:W3CDTF">2023-09-16T19:58:28Z</dcterms:created>
  <dcterms:modified xsi:type="dcterms:W3CDTF">2023-09-16T19:58:28Z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E97F737743E3A7B5A00806657B122F76_42</vt:lpwstr>
  </property>
  <property fmtid="{D5CDD505-2E9C-101B-9397-08002B2CF9AE}" pid="3" name="KSOProductBuildVer">
    <vt:lpwstr>1033-6.0.2.8225</vt:lpwstr>
  </property>
</Properties>
</file>